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y="6858000" cx="9144000"/>
  <p:notesSz cx="7099300" cy="10234600"/>
  <p:embeddedFontLst>
    <p:embeddedFont>
      <p:font typeface="Corsiva"/>
      <p:regular r:id="rId61"/>
      <p:bold r:id="rId62"/>
      <p:italic r:id="rId63"/>
      <p:boldItalic r:id="rId64"/>
    </p:embeddedFont>
    <p:embeddedFont>
      <p:font typeface="Garamond"/>
      <p:regular r:id="rId65"/>
      <p:bold r:id="rId66"/>
      <p:italic r:id="rId67"/>
      <p:boldItalic r:id="rId68"/>
    </p:embeddedFont>
    <p:embeddedFont>
      <p:font typeface="Tahoma"/>
      <p:regular r:id="rId69"/>
      <p:bold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2F689B8-DCA4-4CC0-9AA8-642578809EDF}">
  <a:tblStyle styleId="{B2F689B8-DCA4-4CC0-9AA8-642578809ED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0" Type="http://schemas.openxmlformats.org/officeDocument/2006/relationships/font" Target="fonts/Tahoma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Corsiva-bold.fntdata"/><Relationship Id="rId61" Type="http://schemas.openxmlformats.org/officeDocument/2006/relationships/font" Target="fonts/Corsiva-regular.fntdata"/><Relationship Id="rId20" Type="http://schemas.openxmlformats.org/officeDocument/2006/relationships/slide" Target="slides/slide13.xml"/><Relationship Id="rId64" Type="http://schemas.openxmlformats.org/officeDocument/2006/relationships/font" Target="fonts/Corsiva-boldItalic.fntdata"/><Relationship Id="rId63" Type="http://schemas.openxmlformats.org/officeDocument/2006/relationships/font" Target="fonts/Corsiva-italic.fntdata"/><Relationship Id="rId22" Type="http://schemas.openxmlformats.org/officeDocument/2006/relationships/slide" Target="slides/slide15.xml"/><Relationship Id="rId66" Type="http://schemas.openxmlformats.org/officeDocument/2006/relationships/font" Target="fonts/Garamond-bold.fntdata"/><Relationship Id="rId21" Type="http://schemas.openxmlformats.org/officeDocument/2006/relationships/slide" Target="slides/slide14.xml"/><Relationship Id="rId65" Type="http://schemas.openxmlformats.org/officeDocument/2006/relationships/font" Target="fonts/Garamond-regular.fntdata"/><Relationship Id="rId24" Type="http://schemas.openxmlformats.org/officeDocument/2006/relationships/slide" Target="slides/slide17.xml"/><Relationship Id="rId68" Type="http://schemas.openxmlformats.org/officeDocument/2006/relationships/font" Target="fonts/Garamond-boldItalic.fntdata"/><Relationship Id="rId23" Type="http://schemas.openxmlformats.org/officeDocument/2006/relationships/slide" Target="slides/slide16.xml"/><Relationship Id="rId67" Type="http://schemas.openxmlformats.org/officeDocument/2006/relationships/font" Target="fonts/Garamond-italic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Tahoma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1137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6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7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3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4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5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6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9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0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1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2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3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3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4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5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6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7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8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8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9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0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1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2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3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3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4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5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6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7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7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8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8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9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9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0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0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1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1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2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2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3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3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4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4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5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5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6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6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7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7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8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8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4:notes"/>
          <p:cNvSpPr/>
          <p:nvPr>
            <p:ph idx="2" type="sldImg"/>
          </p:nvPr>
        </p:nvSpPr>
        <p:spPr>
          <a:xfrm>
            <a:off x="990600" y="768350"/>
            <a:ext cx="5118100" cy="383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914400" y="1524000"/>
            <a:ext cx="762317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981200" y="3962400"/>
            <a:ext cx="6553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1560"/>
              <a:buFont typeface="Noto Sans Symbols"/>
              <a:buNone/>
              <a:defRPr sz="2400"/>
            </a:lvl1pPr>
            <a:lvl2pPr lvl="1" algn="l"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1242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" type="twoTxTwoObj">
  <p:cSld name="TWO_OBJECTS_WITH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56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2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7660" lvl="0" marL="457200" algn="l"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1pPr>
            <a:lvl2pPr indent="-304800" lvl="1" marL="914400" algn="l">
              <a:spcBef>
                <a:spcPts val="400"/>
              </a:spcBef>
              <a:spcAft>
                <a:spcPts val="0"/>
              </a:spcAft>
              <a:buSzPts val="1200"/>
              <a:buChar char="❑"/>
              <a:defRPr sz="2000"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spcBef>
                <a:spcPts val="320"/>
              </a:spcBef>
              <a:spcAft>
                <a:spcPts val="0"/>
              </a:spcAft>
              <a:buSzPts val="1120"/>
              <a:buChar char="❑"/>
              <a:defRPr sz="1600"/>
            </a:lvl4pPr>
            <a:lvl5pPr indent="-304800" lvl="4" marL="2286000" algn="l"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5pPr>
            <a:lvl6pPr indent="-304800" lvl="5" marL="2743200" algn="l"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6pPr>
            <a:lvl7pPr indent="-304800" lvl="6" marL="3200400" algn="l"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7pPr>
            <a:lvl8pPr indent="-304800" lvl="7" marL="3657600" algn="l"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8pPr>
            <a:lvl9pPr indent="-304800" lvl="8" marL="4114800" algn="l"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9pPr>
          </a:lstStyle>
          <a:p/>
        </p:txBody>
      </p:sp>
      <p:sp>
        <p:nvSpPr>
          <p:cNvPr id="83" name="Google Shape;83;p1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56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2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9pPr>
          </a:lstStyle>
          <a:p/>
        </p:txBody>
      </p:sp>
      <p:sp>
        <p:nvSpPr>
          <p:cNvPr id="84" name="Google Shape;84;p1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7660" lvl="0" marL="457200" algn="l"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1pPr>
            <a:lvl2pPr indent="-304800" lvl="1" marL="914400" algn="l">
              <a:spcBef>
                <a:spcPts val="400"/>
              </a:spcBef>
              <a:spcAft>
                <a:spcPts val="0"/>
              </a:spcAft>
              <a:buSzPts val="1200"/>
              <a:buChar char="❑"/>
              <a:defRPr sz="2000"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spcBef>
                <a:spcPts val="320"/>
              </a:spcBef>
              <a:spcAft>
                <a:spcPts val="0"/>
              </a:spcAft>
              <a:buSzPts val="1120"/>
              <a:buChar char="❑"/>
              <a:defRPr sz="1600"/>
            </a:lvl4pPr>
            <a:lvl5pPr indent="-304800" lvl="4" marL="2286000" algn="l"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5pPr>
            <a:lvl6pPr indent="-304800" lvl="5" marL="2743200" algn="l"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6pPr>
            <a:lvl7pPr indent="-304800" lvl="6" marL="3200400" algn="l"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7pPr>
            <a:lvl8pPr indent="-304800" lvl="7" marL="3657600" algn="l"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8pPr>
            <a:lvl9pPr indent="-304800" lvl="8" marL="4114800" algn="l"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9pPr>
          </a:lstStyle>
          <a:p/>
        </p:txBody>
      </p:sp>
      <p:sp>
        <p:nvSpPr>
          <p:cNvPr id="85" name="Google Shape;85;p12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區段標題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3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08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9pPr>
          </a:lstStyle>
          <a:p/>
        </p:txBody>
      </p:sp>
      <p:sp>
        <p:nvSpPr>
          <p:cNvPr id="91" name="Google Shape;91;p13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2895" lvl="0" marL="457200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indent="-297180" lvl="1" marL="914400" algn="l"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indent="-314325" lvl="4" marL="22860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indent="-314325" lvl="5" marL="27432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6pPr>
            <a:lvl7pPr indent="-314325" lvl="6" marL="32004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7pPr>
            <a:lvl8pPr indent="-314325" lvl="7" marL="36576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8pPr>
            <a:lvl9pPr indent="-314325" lvl="8" marL="41148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4170" lvl="0" marL="457200" algn="l">
              <a:spcBef>
                <a:spcPts val="560"/>
              </a:spcBef>
              <a:spcAft>
                <a:spcPts val="0"/>
              </a:spcAft>
              <a:buSzPts val="1820"/>
              <a:buChar char="■"/>
              <a:defRPr sz="2800"/>
            </a:lvl1pPr>
            <a:lvl2pPr indent="-320040" lvl="1" marL="914400" algn="l">
              <a:spcBef>
                <a:spcPts val="480"/>
              </a:spcBef>
              <a:spcAft>
                <a:spcPts val="0"/>
              </a:spcAft>
              <a:buSzPts val="1440"/>
              <a:buChar char="❑"/>
              <a:defRPr sz="2400"/>
            </a:lvl2pPr>
            <a:lvl3pPr indent="-311150" lvl="2" marL="1371600" algn="l"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❑"/>
              <a:defRPr sz="1800"/>
            </a:lvl4pPr>
            <a:lvl5pPr indent="-314325" lvl="4" marL="22860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5pPr>
            <a:lvl6pPr indent="-314325" lvl="5" marL="27432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6pPr>
            <a:lvl7pPr indent="-314325" lvl="6" marL="32004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7pPr>
            <a:lvl8pPr indent="-314325" lvl="7" marL="36576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8pPr>
            <a:lvl9pPr indent="-314325" lvl="8" marL="41148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4648200" y="1600200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4170" lvl="0" marL="457200" algn="l">
              <a:spcBef>
                <a:spcPts val="560"/>
              </a:spcBef>
              <a:spcAft>
                <a:spcPts val="0"/>
              </a:spcAft>
              <a:buSzPts val="1820"/>
              <a:buChar char="■"/>
              <a:defRPr sz="2800"/>
            </a:lvl1pPr>
            <a:lvl2pPr indent="-320040" lvl="1" marL="914400" algn="l">
              <a:spcBef>
                <a:spcPts val="480"/>
              </a:spcBef>
              <a:spcAft>
                <a:spcPts val="0"/>
              </a:spcAft>
              <a:buSzPts val="1440"/>
              <a:buChar char="❑"/>
              <a:defRPr sz="2400"/>
            </a:lvl2pPr>
            <a:lvl3pPr indent="-311150" lvl="2" marL="1371600" algn="l"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❑"/>
              <a:defRPr sz="1800"/>
            </a:lvl4pPr>
            <a:lvl5pPr indent="-314325" lvl="4" marL="22860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5pPr>
            <a:lvl6pPr indent="-314325" lvl="5" marL="27432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6pPr>
            <a:lvl7pPr indent="-314325" lvl="6" marL="32004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7pPr>
            <a:lvl8pPr indent="-314325" lvl="7" marL="36576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8pPr>
            <a:lvl9pPr indent="-314325" lvl="8" marL="41148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 rot="5400000">
            <a:off x="4731544" y="2175669"/>
            <a:ext cx="5853112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 rot="5400000">
            <a:off x="540544" y="194469"/>
            <a:ext cx="5853112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2895" lvl="0" marL="457200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indent="-297180" lvl="1" marL="914400" algn="l"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indent="-314325" lvl="4" marL="22860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indent="-314325" lvl="5" marL="27432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6pPr>
            <a:lvl7pPr indent="-314325" lvl="6" marL="32004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7pPr>
            <a:lvl8pPr indent="-314325" lvl="7" marL="36576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8pPr>
            <a:lvl9pPr indent="-314325" lvl="8" marL="41148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 rot="5400000">
            <a:off x="2306637" y="-249238"/>
            <a:ext cx="4530725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2895" lvl="0" marL="457200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indent="-297180" lvl="1" marL="914400" algn="l"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indent="-314325" lvl="4" marL="22860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indent="-314325" lvl="5" marL="27432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6pPr>
            <a:lvl7pPr indent="-314325" lvl="6" marL="32004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7pPr>
            <a:lvl8pPr indent="-314325" lvl="7" marL="36576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8pPr>
            <a:lvl9pPr indent="-314325" lvl="8" marL="41148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None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7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680" lvl="0" marL="457200" algn="l">
              <a:spcBef>
                <a:spcPts val="640"/>
              </a:spcBef>
              <a:spcAft>
                <a:spcPts val="0"/>
              </a:spcAft>
              <a:buSzPts val="2080"/>
              <a:buChar char="■"/>
              <a:defRPr sz="3200"/>
            </a:lvl1pPr>
            <a:lvl2pPr indent="-335280" lvl="1" marL="914400" algn="l">
              <a:spcBef>
                <a:spcPts val="560"/>
              </a:spcBef>
              <a:spcAft>
                <a:spcPts val="0"/>
              </a:spcAft>
              <a:buSzPts val="1680"/>
              <a:buChar char="❑"/>
              <a:defRPr sz="2800"/>
            </a:lvl2pPr>
            <a:lvl3pPr indent="-327660" lvl="2" marL="1371600" algn="l"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SzPts val="1400"/>
              <a:buChar char="❑"/>
              <a:defRPr sz="2000"/>
            </a:lvl4pPr>
            <a:lvl5pPr indent="-323850" lvl="4" marL="2286000" algn="l">
              <a:spcBef>
                <a:spcPts val="400"/>
              </a:spcBef>
              <a:spcAft>
                <a:spcPts val="0"/>
              </a:spcAft>
              <a:buSzPts val="1500"/>
              <a:buChar char="▪"/>
              <a:defRPr sz="2000"/>
            </a:lvl5pPr>
            <a:lvl6pPr indent="-323850" lvl="5" marL="2743200" algn="l">
              <a:spcBef>
                <a:spcPts val="400"/>
              </a:spcBef>
              <a:spcAft>
                <a:spcPts val="0"/>
              </a:spcAft>
              <a:buSzPts val="1500"/>
              <a:buChar char="▪"/>
              <a:defRPr sz="2000"/>
            </a:lvl6pPr>
            <a:lvl7pPr indent="-323850" lvl="6" marL="3200400" algn="l">
              <a:spcBef>
                <a:spcPts val="400"/>
              </a:spcBef>
              <a:spcAft>
                <a:spcPts val="0"/>
              </a:spcAft>
              <a:buSzPts val="1500"/>
              <a:buChar char="▪"/>
              <a:defRPr sz="2000"/>
            </a:lvl7pPr>
            <a:lvl8pPr indent="-323850" lvl="7" marL="3657600" algn="l">
              <a:spcBef>
                <a:spcPts val="400"/>
              </a:spcBef>
              <a:spcAft>
                <a:spcPts val="0"/>
              </a:spcAft>
              <a:buSzPts val="1500"/>
              <a:buChar char="▪"/>
              <a:defRPr sz="2000"/>
            </a:lvl8pPr>
            <a:lvl9pPr indent="-323850" lvl="8" marL="4114800" algn="l">
              <a:spcBef>
                <a:spcPts val="400"/>
              </a:spcBef>
              <a:spcAft>
                <a:spcPts val="0"/>
              </a:spcAft>
              <a:buSzPts val="1500"/>
              <a:buChar char="▪"/>
              <a:defRPr sz="2000"/>
            </a:lvl9pPr>
          </a:lstStyle>
          <a:p/>
        </p:txBody>
      </p:sp>
      <p:sp>
        <p:nvSpPr>
          <p:cNvPr id="71" name="Google Shape;71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7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609600" y="1219200"/>
            <a:ext cx="7924800" cy="9144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254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" name="Google Shape;11;p1"/>
          <p:cNvCxnSpPr/>
          <p:nvPr/>
        </p:nvCxnSpPr>
        <p:spPr>
          <a:xfrm>
            <a:off x="1981200" y="3962400"/>
            <a:ext cx="6511925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2" name="Google Shape;12;p1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915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  <a:defRPr b="0" i="0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2419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  <a:defRPr b="0" i="0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115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4325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4325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4325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4325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1242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915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  <a:defRPr b="0" i="0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2419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  <a:defRPr b="0" i="0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115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4325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4325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4325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4325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381000" y="228600"/>
            <a:ext cx="8229600" cy="6096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" name="Google Shape;30;p3"/>
          <p:cNvCxnSpPr/>
          <p:nvPr/>
        </p:nvCxnSpPr>
        <p:spPr>
          <a:xfrm>
            <a:off x="457200" y="6172200"/>
            <a:ext cx="82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10" Type="http://schemas.openxmlformats.org/officeDocument/2006/relationships/image" Target="../media/image18.png"/><Relationship Id="rId9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Relationship Id="rId4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Relationship Id="rId5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Relationship Id="rId4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32.png"/><Relationship Id="rId6" Type="http://schemas.openxmlformats.org/officeDocument/2006/relationships/image" Target="../media/image46.png"/><Relationship Id="rId7" Type="http://schemas.openxmlformats.org/officeDocument/2006/relationships/image" Target="../media/image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Relationship Id="rId7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43.png"/><Relationship Id="rId6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4-1</a:t>
            </a: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Euclidean Inner Product</a:t>
            </a:r>
            <a:endParaRPr/>
          </a:p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Definition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(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,u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,…,u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(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,v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,…, v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are vectors in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then the 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Euclidean inner product </a:t>
            </a:r>
            <a:r>
              <a:rPr b="1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</a:t>
            </a:r>
            <a:r>
              <a:rPr b="1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defined by</a:t>
            </a:r>
            <a:endParaRPr/>
          </a:p>
          <a:p>
            <a:pPr indent="-325437" lvl="1" marL="669925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320"/>
              <a:buNone/>
            </a:pP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 =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u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 + u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5584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1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Euclidean inner product of the vectors 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(-1,3,5,7) and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(5,-4,7,0) in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endParaRPr/>
          </a:p>
          <a:p>
            <a:pPr indent="-325437" lvl="1" marL="669925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320"/>
              <a:buNone/>
            </a:pP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(-1)(5) + (3)(-4) + (5)(7) + (7)(0) = 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84" name="Google Shape;184;p23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4-1 Orthogonality</a:t>
            </a:r>
            <a:endParaRPr/>
          </a:p>
        </p:txBody>
      </p:sp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457200" y="1600200"/>
            <a:ext cx="84582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vectors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called orthogonal if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0</a:t>
            </a:r>
            <a:endParaRPr/>
          </a:p>
          <a:p>
            <a:pPr indent="-235584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 4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Euclidean space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vectors </a:t>
            </a:r>
            <a:endParaRPr/>
          </a:p>
          <a:p>
            <a:pPr indent="-325437" lvl="1" marL="669925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(-2, 3, 1, 4) and 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(1, 2, 0, -1)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are orthogonal, since      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u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(-2)(1) + (3)(2) + (1)(0) + (4)(-1) = 0</a:t>
            </a:r>
            <a:endParaRPr/>
          </a:p>
          <a:p>
            <a:pPr indent="-243840" lvl="0" marL="342900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aramond"/>
              <a:buNone/>
            </a:pPr>
            <a:r>
              <a:rPr b="0" i="0" lang="en-US" sz="44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Theorem 4.1.7 </a:t>
            </a:r>
            <a:br>
              <a:rPr b="0" i="0" lang="en-US" sz="44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0" i="0" lang="en-US" sz="44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(Pythagorean Theorem in </a:t>
            </a:r>
            <a:r>
              <a:rPr b="0" i="1" lang="en-US" sz="44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R</a:t>
            </a:r>
            <a:r>
              <a:rPr b="0" baseline="30000" i="1" lang="en-US" sz="44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n</a:t>
            </a:r>
            <a:r>
              <a:rPr b="0" i="0" lang="en-US" sz="44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)</a:t>
            </a:r>
            <a:br>
              <a:rPr b="0" i="0" lang="en-US" sz="44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/>
          </a:p>
        </p:txBody>
      </p:sp>
      <p:sp>
        <p:nvSpPr>
          <p:cNvPr id="191" name="Google Shape;191;p24"/>
          <p:cNvSpPr txBox="1"/>
          <p:nvPr>
            <p:ph idx="1" type="body"/>
          </p:nvPr>
        </p:nvSpPr>
        <p:spPr>
          <a:xfrm>
            <a:off x="457200" y="1981200"/>
            <a:ext cx="8229600" cy="414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orthogonal vectors in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which the Euclidean inner product, then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 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</a:t>
            </a:r>
            <a:r>
              <a:rPr b="0" baseline="3000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|| 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||</a:t>
            </a:r>
            <a:r>
              <a:rPr b="0" baseline="3000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|| 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||</a:t>
            </a:r>
            <a:r>
              <a:rPr b="0" baseline="3000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  <a:p>
            <a:pPr indent="-235584" lvl="0" marL="3429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None/>
            </a:pPr>
            <a:r>
              <a:t/>
            </a:r>
            <a:endParaRPr b="0" baseline="30000" i="0" sz="26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193" name="Google Shape;193;p24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200" name="Google Shape;200;p25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202" name="Google Shape;202;p25"/>
          <p:cNvSpPr txBox="1"/>
          <p:nvPr>
            <p:ph type="title"/>
          </p:nvPr>
        </p:nvSpPr>
        <p:spPr>
          <a:xfrm>
            <a:off x="457200" y="277812"/>
            <a:ext cx="85344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4-1 </a:t>
            </a:r>
            <a:r>
              <a:rPr b="0" i="0" lang="en-US" sz="40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Matrix Formulae for the Dot Product</a:t>
            </a:r>
            <a:endParaRPr/>
          </a:p>
        </p:txBody>
      </p:sp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we use column matrix notation for the vectors </a:t>
            </a:r>
            <a:endParaRPr/>
          </a:p>
          <a:p>
            <a:pPr indent="-342900" lvl="0" marL="342900" rtl="0" algn="ctr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[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…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baseline="-25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[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…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or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235584" lvl="0" marL="3429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then </a:t>
            </a:r>
            <a:endParaRPr/>
          </a:p>
          <a:p>
            <a:pPr indent="-342900" lvl="0" marL="342900" rtl="0" algn="ctr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</a:t>
            </a:r>
            <a:r>
              <a:rPr b="0" baseline="30000" i="1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/>
          </a:p>
          <a:p>
            <a:pPr indent="-342900" lvl="0" marL="342900" rtl="0" algn="ctr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rPr b="0" i="1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 = u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30000" i="1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endParaRPr/>
          </a:p>
          <a:p>
            <a:pPr indent="-342900" lvl="0" marL="342900" rtl="0" algn="ctr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= </a:t>
            </a:r>
            <a:r>
              <a:rPr b="0" i="1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30000" i="1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</a:t>
            </a:r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0" y="2851150"/>
            <a:ext cx="3108325" cy="14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4-1 Example 5</a:t>
            </a:r>
            <a:endParaRPr/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457200" y="1371600"/>
            <a:ext cx="8229600" cy="4759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Verifying that Au‧v= u‧A</a:t>
            </a:r>
            <a:r>
              <a:rPr b="0" baseline="30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endParaRPr/>
          </a:p>
          <a:p>
            <a:pPr indent="-235584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5584" lvl="0" marL="3429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212" name="Google Shape;212;p26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213" name="Google Shape;213;p26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pic>
        <p:nvPicPr>
          <p:cNvPr id="214" name="Google Shape;2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2057400"/>
            <a:ext cx="4186237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222" name="Google Shape;222;p27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Garamond"/>
              <a:buNone/>
            </a:pPr>
            <a:r>
              <a:rPr b="0" i="0" lang="en-US" sz="38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4-1 A Dot Product View of </a:t>
            </a:r>
            <a:br>
              <a:rPr b="0" i="0" lang="en-US" sz="38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0" i="0" lang="en-US" sz="38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      Matrix Multiplication</a:t>
            </a:r>
            <a:endParaRPr/>
          </a:p>
        </p:txBody>
      </p:sp>
      <p:sp>
        <p:nvSpPr>
          <p:cNvPr id="223" name="Google Shape;223;p27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[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is an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×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matrix and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=[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is an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×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matrix, then the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ij-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entry of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</a:t>
            </a:r>
            <a:endParaRPr/>
          </a:p>
          <a:p>
            <a:pPr indent="-342900" lvl="0" marL="34290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… +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rj</a:t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which is the dot product of the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 row vector of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the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 column vector of 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Thus, if the row vectors of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the column vectors of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4267200"/>
            <a:ext cx="4384675" cy="17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4-1 Example 6</a:t>
            </a:r>
            <a:endParaRPr/>
          </a:p>
        </p:txBody>
      </p:sp>
      <p:sp>
        <p:nvSpPr>
          <p:cNvPr id="230" name="Google Shape;230;p28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linear system written in dot product form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None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system                 dot product form</a:t>
            </a:r>
            <a:endParaRPr/>
          </a:p>
        </p:txBody>
      </p:sp>
      <p:sp>
        <p:nvSpPr>
          <p:cNvPr id="231" name="Google Shape;231;p28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232" name="Google Shape;232;p28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233" name="Google Shape;233;p28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3276600"/>
            <a:ext cx="2386012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0" y="3276600"/>
            <a:ext cx="37338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241" name="Google Shape;241;p29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242" name="Google Shape;242;p29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243" name="Google Shape;243;p29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Chapter Content</a:t>
            </a:r>
            <a:endParaRPr/>
          </a:p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Euclidean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-Space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Transformations from </a:t>
            </a:r>
            <a:r>
              <a:rPr b="0" i="1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b="0" i="1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Properties of Linear Transformations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Transformations and Polynomials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250" name="Google Shape;250;p30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251" name="Google Shape;251;p30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252" name="Google Shape;252;p30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Functions from </a:t>
            </a:r>
            <a:r>
              <a:rPr b="0" i="1" lang="en-US" sz="4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4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to </a:t>
            </a:r>
            <a:r>
              <a:rPr b="0" i="1" lang="en-US" sz="4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/>
          </a:p>
        </p:txBody>
      </p:sp>
      <p:sp>
        <p:nvSpPr>
          <p:cNvPr id="253" name="Google Shape;253;p30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rule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associates with each element in a set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one and only one element in a set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1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associates the element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the element, then we write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and say that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a under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that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is the value of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1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set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called the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the set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called the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codomain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1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subset of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consisting of all possible values for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a varies over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called the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range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259" name="Google Shape;259;p31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260" name="Google Shape;260;p31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261" name="Google Shape;261;p31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Examples</a:t>
            </a:r>
            <a:endParaRPr/>
          </a:p>
        </p:txBody>
      </p:sp>
      <p:graphicFrame>
        <p:nvGraphicFramePr>
          <p:cNvPr id="262" name="Google Shape;262;p31"/>
          <p:cNvGraphicFramePr/>
          <p:nvPr/>
        </p:nvGraphicFramePr>
        <p:xfrm>
          <a:off x="469900" y="15954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{B2F689B8-DCA4-4CC0-9AA8-642578809EDF}</a:tableStyleId>
              </a:tblPr>
              <a:tblGrid>
                <a:gridCol w="2481250"/>
                <a:gridCol w="1909750"/>
                <a:gridCol w="2265350"/>
                <a:gridCol w="1552575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imes New Roman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Formula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imes New Roman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Example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imes New Roman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Classification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imes New Roman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7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Real-valued function of a real variable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Function from </a:t>
                      </a:r>
                      <a:r>
                        <a:rPr b="0" i="1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r>
                        <a:rPr b="0" i="0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to </a:t>
                      </a:r>
                      <a:r>
                        <a:rPr b="0" i="1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Real-valued function of two real variable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Function from </a:t>
                      </a:r>
                      <a:r>
                        <a:rPr b="0" i="1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r>
                        <a:rPr b="0" baseline="30000" i="1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b="0" i="0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to </a:t>
                      </a:r>
                      <a:r>
                        <a:rPr b="0" i="1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4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Real-valued function of three real variable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Function from </a:t>
                      </a:r>
                      <a:r>
                        <a:rPr b="0" i="1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r>
                        <a:rPr b="0" baseline="30000" i="1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b="0" i="0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to </a:t>
                      </a:r>
                      <a:r>
                        <a:rPr b="0" i="1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4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b="0" i="0" lang="en-US" sz="16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Real-valued function of n real variable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Function from </a:t>
                      </a:r>
                      <a:r>
                        <a:rPr b="0" i="1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r>
                        <a:rPr b="0" baseline="30000" i="1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</a:t>
                      </a:r>
                      <a:r>
                        <a:rPr b="0" i="0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to </a:t>
                      </a:r>
                      <a:r>
                        <a:rPr b="0" i="1" lang="en-US" sz="18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3" name="Google Shape;26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7962" y="2286000"/>
            <a:ext cx="576262" cy="341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8187" y="2233612"/>
            <a:ext cx="1152525" cy="4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0625" y="3367087"/>
            <a:ext cx="863600" cy="36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62287" y="3305175"/>
            <a:ext cx="1655762" cy="357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6162" y="4375150"/>
            <a:ext cx="1368425" cy="455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06750" y="4192587"/>
            <a:ext cx="1450975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5800" y="5383212"/>
            <a:ext cx="201612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35312" y="5167312"/>
            <a:ext cx="1582737" cy="842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276" name="Google Shape;276;p32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277" name="Google Shape;277;p32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278" name="Google Shape;278;p32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Function from </a:t>
            </a:r>
            <a:r>
              <a:rPr b="0" i="1" lang="en-US" sz="4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4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to </a:t>
            </a:r>
            <a:r>
              <a:rPr b="0" i="1" lang="en-US" sz="4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4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baseline="30000" i="0" lang="en-US" sz="4200" u="none">
                <a:solidFill>
                  <a:schemeClr val="dk2"/>
                </a:solidFill>
                <a:latin typeface="Corsiva"/>
                <a:ea typeface="Corsiva"/>
                <a:cs typeface="Corsiva"/>
                <a:sym typeface="Corsiva"/>
              </a:rPr>
              <a:t> </a:t>
            </a:r>
            <a:endParaRPr/>
          </a:p>
        </p:txBody>
      </p:sp>
      <p:sp>
        <p:nvSpPr>
          <p:cNvPr id="279" name="Google Shape;279;p32"/>
          <p:cNvSpPr txBox="1"/>
          <p:nvPr>
            <p:ph idx="1" type="body"/>
          </p:nvPr>
        </p:nvSpPr>
        <p:spPr>
          <a:xfrm>
            <a:off x="457200" y="1219200"/>
            <a:ext cx="8229600" cy="4911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81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domain of a function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the codomain is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called a map or transformation from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We say that the function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maps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denoted by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baseline="30000" i="1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0195" lvl="0" marL="381000" rtl="0" algn="l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381000" rtl="0" algn="l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= 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transformation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called an 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operator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baseline="30000" i="1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0195" lvl="0" marL="381000" rtl="0" algn="l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381000" rtl="0" algn="l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Suppose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real-valued functions of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real variables, say</a:t>
            </a:r>
            <a:endParaRPr/>
          </a:p>
          <a:p>
            <a:pPr indent="-381000" lvl="0" marL="381000" rtl="0" algn="ctr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f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,x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,…,x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381000" lvl="0" marL="381000" rtl="0" algn="ctr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f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,x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,…,x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381000" lvl="0" marL="381000" rtl="0" algn="ctr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/>
          </a:p>
          <a:p>
            <a:pPr indent="-381000" lvl="0" marL="381000" rtl="0" algn="ctr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f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,x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,…,x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381000" lvl="0" marL="381000" rtl="0" algn="l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These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equations define a transformation from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If we denote this transformation by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then</a:t>
            </a:r>
            <a:endParaRPr/>
          </a:p>
          <a:p>
            <a:pPr indent="-381000" lvl="0" marL="381000" rtl="0" algn="ctr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,x</a:t>
            </a:r>
            <a:r>
              <a:rPr b="0" baseline="-2500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,…,x</a:t>
            </a:r>
            <a:r>
              <a:rPr b="0" baseline="-2500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(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baseline="-2500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,w</a:t>
            </a:r>
            <a:r>
              <a:rPr b="0" baseline="-2500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,…,w</a:t>
            </a:r>
            <a:r>
              <a:rPr b="0" baseline="-2500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09" name="Google Shape;109;p15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Theorem</a:t>
            </a: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4.1.2</a:t>
            </a:r>
            <a:b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Properties of Euclidean Inner Product</a:t>
            </a:r>
            <a:endParaRPr/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457200" y="2057400"/>
            <a:ext cx="8229600" cy="4073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vectors in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any scalar, then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·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= v ·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+ v) ·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·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 + v ·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u) ·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=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 ·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v)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· v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≥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 Further,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· v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and only if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Example 1</a:t>
            </a:r>
            <a:endParaRPr/>
          </a:p>
        </p:txBody>
      </p:sp>
      <p:sp>
        <p:nvSpPr>
          <p:cNvPr id="285" name="Google Shape;285;p33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equations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None/>
            </a:pP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w</a:t>
            </a:r>
            <a:r>
              <a:rPr b="0" baseline="-25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None/>
            </a:pP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w</a:t>
            </a:r>
            <a:r>
              <a:rPr b="0" baseline="-25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3</a:t>
            </a: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None/>
            </a:pP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w</a:t>
            </a:r>
            <a:r>
              <a:rPr b="0" baseline="-25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baseline="30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</a:t>
            </a: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baseline="30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None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define a transformation </a:t>
            </a: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baseline="3000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baseline="3000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None/>
            </a:pP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(</a:t>
            </a: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3</a:t>
            </a: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baseline="30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</a:t>
            </a: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baseline="30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None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Thus, for example,  </a:t>
            </a: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(1,-2) = (-1,-6,-3).</a:t>
            </a:r>
            <a:endParaRPr/>
          </a:p>
          <a:p>
            <a:pPr indent="-22733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287" name="Google Shape;287;p33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288" name="Google Shape;288;p33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294" name="Google Shape;294;p34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295" name="Google Shape;295;p34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296" name="Google Shape;296;p34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Linear Transformations </a:t>
            </a:r>
            <a:b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     from </a:t>
            </a:r>
            <a:r>
              <a:rPr b="0" i="1" lang="en-US" sz="4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4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to </a:t>
            </a:r>
            <a:r>
              <a:rPr b="0" i="1" lang="en-US" sz="4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4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/>
          </a:p>
        </p:txBody>
      </p:sp>
      <p:sp>
        <p:nvSpPr>
          <p:cNvPr id="297" name="Google Shape;297;p34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transformation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(or a 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operator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= 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defined by equations of the form</a:t>
            </a:r>
            <a:b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or </a:t>
            </a:r>
            <a:b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</a:t>
            </a:r>
            <a:endParaRPr/>
          </a:p>
          <a:p>
            <a:pPr indent="-342900" lvl="0" marL="342900" rtl="0" algn="ctr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1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  <a:p>
            <a:pPr indent="-252095" lvl="0" marL="34290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matrix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[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is called the 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matrix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linear transformation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called 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multiplication by 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pic>
        <p:nvPicPr>
          <p:cNvPr id="298" name="Google Shape;29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362200"/>
            <a:ext cx="3097212" cy="15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237" y="2338387"/>
            <a:ext cx="3509962" cy="1624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305" name="Google Shape;305;p35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306" name="Google Shape;306;p35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307" name="Google Shape;307;p35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Garamond"/>
              <a:buNone/>
            </a:pPr>
            <a:r>
              <a:rPr b="0" i="0" lang="en-US" sz="38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Example 2 (Linear Transformation)</a:t>
            </a:r>
            <a:endParaRPr/>
          </a:p>
        </p:txBody>
      </p:sp>
      <p:sp>
        <p:nvSpPr>
          <p:cNvPr id="308" name="Google Shape;308;p35"/>
          <p:cNvSpPr txBox="1"/>
          <p:nvPr>
            <p:ph idx="1" type="body"/>
          </p:nvPr>
        </p:nvSpPr>
        <p:spPr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linear transformation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defined by the equations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w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3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5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w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4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2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w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5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+ 4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the standard matrix for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(i.e.,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is</a:t>
            </a:r>
            <a:endParaRPr/>
          </a:p>
        </p:txBody>
      </p:sp>
      <p:pic>
        <p:nvPicPr>
          <p:cNvPr id="309" name="Google Shape;30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3962400"/>
            <a:ext cx="3059112" cy="1531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315" name="Google Shape;315;p36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316" name="Google Shape;316;p36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317" name="Google Shape;317;p36"/>
          <p:cNvSpPr txBox="1"/>
          <p:nvPr>
            <p:ph type="title"/>
          </p:nvPr>
        </p:nvSpPr>
        <p:spPr>
          <a:xfrm>
            <a:off x="457200" y="277812"/>
            <a:ext cx="85344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aramond"/>
              <a:buNone/>
            </a:pPr>
            <a:r>
              <a:rPr b="0" i="0" lang="en-US" sz="40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Notations of Linear Transformations </a:t>
            </a:r>
            <a:endParaRPr/>
          </a:p>
        </p:txBody>
      </p:sp>
      <p:sp>
        <p:nvSpPr>
          <p:cNvPr id="318" name="Google Shape;318;p36"/>
          <p:cNvSpPr txBox="1"/>
          <p:nvPr>
            <p:ph idx="1" type="body"/>
          </p:nvPr>
        </p:nvSpPr>
        <p:spPr>
          <a:xfrm>
            <a:off x="457200" y="1371600"/>
            <a:ext cx="8229600" cy="4759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it is important to emphasize that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standard matrix for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We denote the linear transformation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baseline="30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baseline="30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Thus, </a:t>
            </a:r>
            <a:r>
              <a:rPr b="0" i="1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 = </a:t>
            </a:r>
            <a:r>
              <a:rPr b="0" i="1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also denote the standard matrix for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the symbol [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], or  </a:t>
            </a:r>
            <a:r>
              <a:rPr b="0" i="1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[</a:t>
            </a:r>
            <a:r>
              <a:rPr b="0" i="1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256857" lvl="1" marL="66992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080"/>
              <a:buFont typeface="Noto Sans Symbols"/>
              <a:buNone/>
            </a:pPr>
            <a:r>
              <a:t/>
            </a:r>
            <a:endParaRPr b="0" i="1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Remark: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correspondence between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×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matrices and linear transformations from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endParaRPr/>
          </a:p>
          <a:p>
            <a:pPr indent="-350837" lvl="2" marL="10223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each matrix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there corresponds a linear transformation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(multiplication by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and to each linear transformation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baseline="3000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there corresponds an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×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matrix [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(the standard matrix for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325" name="Google Shape;325;p37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326" name="Google Shape;326;p37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Examples</a:t>
            </a:r>
            <a:endParaRPr/>
          </a:p>
        </p:txBody>
      </p:sp>
      <p:sp>
        <p:nvSpPr>
          <p:cNvPr id="327" name="Google Shape;327;p37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3 (Zero Transformation from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325437" lvl="1" marL="669925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0 is the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×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zero matrix and 0 is the zero vector in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then for every vector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/>
          </a:p>
          <a:p>
            <a:pPr indent="-325437" lvl="1" marL="669925" rtl="0" algn="ctr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1320"/>
              <a:buNone/>
            </a:pP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 = 0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      </a:t>
            </a:r>
            <a:endParaRPr/>
          </a:p>
          <a:p>
            <a:pPr indent="-325437" lvl="1" marL="669925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multiplication by zero maps every vector in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the zero vector in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We call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zero transformation from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41616" lvl="1" marL="669925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None/>
            </a:pPr>
            <a:r>
              <a:t/>
            </a:r>
            <a:endParaRPr b="0" baseline="30000" i="1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4 (Identity Operator on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baseline="30000" i="1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37" lvl="1" marL="669925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×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identity, then for every vector in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b="0" i="1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37" lvl="1" marL="669925" rtl="0" algn="ctr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1320"/>
              <a:buNone/>
            </a:pP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37" lvl="1" marL="669925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multiplication by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maps every vector in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into itself.</a:t>
            </a:r>
            <a:endParaRPr/>
          </a:p>
          <a:p>
            <a:pPr indent="-325437" lvl="1" marL="669925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call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identity operator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333" name="Google Shape;333;p38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334" name="Google Shape;334;p38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335" name="Google Shape;335;p38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Reflection Operators</a:t>
            </a:r>
            <a:endParaRPr/>
          </a:p>
        </p:txBody>
      </p:sp>
      <p:sp>
        <p:nvSpPr>
          <p:cNvPr id="336" name="Google Shape;336;p38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general, operators on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map each vector into its symmetric image about some line or plane are called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reflection operators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indent="-235584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Such operators are linear.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342" name="Google Shape;342;p39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343" name="Google Shape;343;p39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344" name="Google Shape;344;p39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Reflection Operators (2-Space)</a:t>
            </a:r>
            <a:endParaRPr/>
          </a:p>
        </p:txBody>
      </p:sp>
      <p:pic>
        <p:nvPicPr>
          <p:cNvPr id="345" name="Google Shape;345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351" name="Google Shape;351;p40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352" name="Google Shape;352;p40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353" name="Google Shape;353;p40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Reflection Operators (3-Space)</a:t>
            </a:r>
            <a:endParaRPr/>
          </a:p>
        </p:txBody>
      </p:sp>
      <p:pic>
        <p:nvPicPr>
          <p:cNvPr id="354" name="Google Shape;354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360" name="Google Shape;360;p41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361" name="Google Shape;361;p41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362" name="Google Shape;362;p41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Projection Operators</a:t>
            </a:r>
            <a:endParaRPr/>
          </a:p>
        </p:txBody>
      </p:sp>
      <p:sp>
        <p:nvSpPr>
          <p:cNvPr id="363" name="Google Shape;363;p41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general, a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projection operator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(or more precisely an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orthogonal projection operator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on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any operator that maps each vector into its orthogonal projection on a line or plane through the origin. </a:t>
            </a:r>
            <a:endParaRPr/>
          </a:p>
          <a:p>
            <a:pPr indent="-235584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projection operators are linear.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369" name="Google Shape;369;p42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370" name="Google Shape;370;p42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371" name="Google Shape;371;p42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Projection Operators</a:t>
            </a:r>
            <a:endParaRPr/>
          </a:p>
        </p:txBody>
      </p:sp>
      <p:pic>
        <p:nvPicPr>
          <p:cNvPr id="372" name="Google Shape;372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4-1 </a:t>
            </a: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Example 2</a:t>
            </a:r>
            <a:endParaRPr/>
          </a:p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+ 2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(4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b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(3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(4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(2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(4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(3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b="0" i="0" lang="en-US" sz="2600" u="none" cap="none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 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(4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(3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b="0" i="0" lang="en-US" sz="2600" u="none" cap="none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 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(2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b="0" i="0" lang="en-US" sz="2600" u="none" cap="none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 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(4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(2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b="0" i="0" lang="en-US" sz="2600" u="none" cap="none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 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b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=12(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b="0" i="0" lang="en-US" sz="2600" u="none" cap="none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 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+ 11(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b="0" i="0" lang="en-US" sz="2600" u="none" cap="none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 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+ 2(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r>
              <a:rPr b="0" i="0" lang="en-US" sz="2600" u="none" cap="none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 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235584" lvl="0" marL="3429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378" name="Google Shape;378;p43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379" name="Google Shape;379;p43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380" name="Google Shape;380;p43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Projection Operators</a:t>
            </a:r>
            <a:endParaRPr/>
          </a:p>
        </p:txBody>
      </p:sp>
      <p:pic>
        <p:nvPicPr>
          <p:cNvPr id="381" name="Google Shape;381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387" name="Google Shape;387;p44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388" name="Google Shape;388;p44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389" name="Google Shape;389;p44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Rotation Operators</a:t>
            </a:r>
            <a:endParaRPr/>
          </a:p>
        </p:txBody>
      </p:sp>
      <p:sp>
        <p:nvSpPr>
          <p:cNvPr id="390" name="Google Shape;390;p44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operator that rotate each vector in </a:t>
            </a: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through a fixed angle θ is called a rotation operator on </a:t>
            </a:r>
            <a:r>
              <a:rPr b="0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pic>
        <p:nvPicPr>
          <p:cNvPr id="391" name="Google Shape;3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3352800"/>
            <a:ext cx="7888287" cy="1836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397" name="Google Shape;397;p45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398" name="Google Shape;398;p45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399" name="Google Shape;399;p45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Example 6</a:t>
            </a:r>
            <a:endParaRPr/>
          </a:p>
        </p:txBody>
      </p:sp>
      <p:sp>
        <p:nvSpPr>
          <p:cNvPr id="400" name="Google Shape;400;p45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each vector in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rotated through an angle of  π/6 (30°) ,then the image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a vector</a:t>
            </a:r>
            <a:endParaRPr/>
          </a:p>
          <a:p>
            <a:pPr indent="-235584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5584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5584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5584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example, the image of the vector</a:t>
            </a:r>
            <a:endParaRPr/>
          </a:p>
        </p:txBody>
      </p:sp>
      <p:pic>
        <p:nvPicPr>
          <p:cNvPr id="401" name="Google Shape;4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087" y="2586037"/>
            <a:ext cx="6985000" cy="168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5050" y="4806950"/>
            <a:ext cx="455295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408" name="Google Shape;408;p46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409" name="Google Shape;409;p46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410" name="Google Shape;410;p46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A Rotation of Vectors in </a:t>
            </a:r>
            <a:r>
              <a:rPr b="0" i="1" lang="en-US" sz="4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4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  <p:sp>
        <p:nvSpPr>
          <p:cNvPr id="411" name="Google Shape;411;p46"/>
          <p:cNvSpPr txBox="1"/>
          <p:nvPr>
            <p:ph idx="1" type="body"/>
          </p:nvPr>
        </p:nvSpPr>
        <p:spPr>
          <a:xfrm>
            <a:off x="457200" y="1600200"/>
            <a:ext cx="54864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rotation of vectors in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usually described in relation to a ray emanating from the origin, called the 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axis of rotation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vector revolves around the axis of rotation it sweeps out some portion of a cone.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angle of rotation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described as </a:t>
            </a:r>
            <a:r>
              <a:rPr b="0" i="0" lang="en-US" sz="2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“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clockwise</a:t>
            </a:r>
            <a:r>
              <a:rPr b="0" i="0" lang="en-US" sz="2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”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b="0" i="0" lang="en-US" sz="2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“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counterclockwise</a:t>
            </a:r>
            <a:r>
              <a:rPr b="0" i="0" lang="en-US" sz="2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”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relation to a viewpoint that is along the axis of rotation </a:t>
            </a:r>
            <a:r>
              <a:rPr b="0" i="1" lang="en-US" sz="2200" u="none">
                <a:solidFill>
                  <a:srgbClr val="0707B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looking toward the origin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axis of rotation can be specified by a nonzero vector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runs along the axis of rotation and has its initial point at the origin. </a:t>
            </a:r>
            <a:endParaRPr/>
          </a:p>
        </p:txBody>
      </p:sp>
      <p:pic>
        <p:nvPicPr>
          <p:cNvPr id="412" name="Google Shape;41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9800" y="1701800"/>
            <a:ext cx="2605087" cy="41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418" name="Google Shape;418;p47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419" name="Google Shape;419;p47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420" name="Google Shape;420;p47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A Rotation of Vectors in </a:t>
            </a:r>
            <a:r>
              <a:rPr b="0" i="1" lang="en-US" sz="4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4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  <p:pic>
        <p:nvPicPr>
          <p:cNvPr id="421" name="Google Shape;421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8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427" name="Google Shape;427;p48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428" name="Google Shape;428;p48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429" name="Google Shape;429;p48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</a:t>
            </a:r>
            <a:r>
              <a:rPr b="0" i="0" lang="en-US" sz="40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Dilation and Contraction Operators</a:t>
            </a:r>
            <a:endParaRPr/>
          </a:p>
        </p:txBody>
      </p:sp>
      <p:sp>
        <p:nvSpPr>
          <p:cNvPr id="430" name="Google Shape;430;p48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nonnegative scalar, the operator on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called a contraction with factor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if 0 ≤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≤ 1  and a dilation with factor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if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≥ 1 .</a:t>
            </a:r>
            <a:endParaRPr/>
          </a:p>
          <a:p>
            <a:pPr indent="-235584" lvl="0" marL="342900" rtl="0" algn="l"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1" name="Google Shape;43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350" y="2940050"/>
            <a:ext cx="66548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437" name="Google Shape;437;p49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438" name="Google Shape;438;p49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439" name="Google Shape;439;p49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aramond"/>
              <a:buNone/>
            </a:pPr>
            <a:r>
              <a:rPr b="0" i="0" lang="en-US" sz="36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Compositions of Linear Transformations</a:t>
            </a:r>
            <a:endParaRPr/>
          </a:p>
        </p:txBody>
      </p:sp>
      <p:sp>
        <p:nvSpPr>
          <p:cNvPr id="440" name="Google Shape;440;p49"/>
          <p:cNvSpPr txBox="1"/>
          <p:nvPr>
            <p:ph idx="1" type="body"/>
          </p:nvPr>
        </p:nvSpPr>
        <p:spPr>
          <a:xfrm>
            <a:off x="457200" y="1219200"/>
            <a:ext cx="8229600" cy="4911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linear transformations, then for each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one can first compute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which is a vector in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then one can compute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)), which is a vector in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indent="-325437" lvl="1" marL="66992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application of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followed by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produces a transformation from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indent="-325437" lvl="1" marL="66992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transformation is called the composition of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is denoted by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Thus 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</a:t>
            </a:r>
            <a:endParaRPr/>
          </a:p>
          <a:p>
            <a:pPr indent="-241616" lvl="1" marL="669925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composition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。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linear since </a:t>
            </a:r>
            <a:endParaRPr/>
          </a:p>
          <a:p>
            <a:pPr indent="-342900" lvl="0" marL="342900" rtl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30"/>
              <a:buNone/>
            </a:pP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</a:t>
            </a:r>
            <a:r>
              <a:rPr b="0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)(</a:t>
            </a:r>
            <a:r>
              <a:rPr b="1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 = 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(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342900" lvl="0" marL="342900" rtl="0" algn="ctr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t/>
            </a:r>
            <a:endParaRPr b="0" i="0" sz="22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standard matrix for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That is,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1" lang="en-US" sz="2200" u="none">
                <a:solidFill>
                  <a:srgbClr val="0F0F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Multiplying matrices is equivalent to composing the corresponding linear transformations in the right-to-left order of the factors.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446" name="Google Shape;446;p50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447" name="Google Shape;447;p50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448" name="Google Shape;448;p50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Example 6</a:t>
            </a:r>
            <a:b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0" i="0" lang="en-US" sz="36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(Composition of Two Rotations) </a:t>
            </a:r>
            <a:br>
              <a:rPr b="0" i="0" lang="en-US" sz="36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/>
          </a:p>
        </p:txBody>
      </p:sp>
      <p:sp>
        <p:nvSpPr>
          <p:cNvPr id="449" name="Google Shape;449;p50"/>
          <p:cNvSpPr txBox="1"/>
          <p:nvPr>
            <p:ph idx="1" type="body"/>
          </p:nvPr>
        </p:nvSpPr>
        <p:spPr>
          <a:xfrm>
            <a:off x="457200" y="1600200"/>
            <a:ext cx="42672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 linear operators that rotate vectors through the angle θ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θ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respectively.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operation </a:t>
            </a:r>
            <a:endParaRPr/>
          </a:p>
          <a:p>
            <a:pPr indent="-342900" lvl="0" marL="342900" rtl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30"/>
              <a:buNone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(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)))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first rotates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through the angle θ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then rotates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through the angle θ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follows that the net effect of </a:t>
            </a:r>
            <a:endParaRPr/>
          </a:p>
          <a:p>
            <a:pPr indent="-342900" lvl="0" marL="342900" rtl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30"/>
              <a:buNone/>
            </a:pP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is to rotate each vector in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through the angle θ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θ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pic>
        <p:nvPicPr>
          <p:cNvPr id="450" name="Google Shape;45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9850" y="2362200"/>
            <a:ext cx="346075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1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456" name="Google Shape;456;p51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457" name="Google Shape;457;p51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458" name="Google Shape;458;p51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Example 7</a:t>
            </a:r>
            <a:endParaRPr/>
          </a:p>
        </p:txBody>
      </p:sp>
      <p:pic>
        <p:nvPicPr>
          <p:cNvPr id="459" name="Google Shape;45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819400"/>
            <a:ext cx="4451350" cy="206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6600" y="1638300"/>
            <a:ext cx="2476500" cy="4411662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1"/>
          <p:cNvSpPr txBox="1"/>
          <p:nvPr/>
        </p:nvSpPr>
        <p:spPr>
          <a:xfrm>
            <a:off x="685800" y="1828800"/>
            <a:ext cx="4016375" cy="430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Times New Roman"/>
              <a:buNone/>
            </a:pP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Composition Is Not Commutative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2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Example 8</a:t>
            </a:r>
            <a:endParaRPr/>
          </a:p>
        </p:txBody>
      </p:sp>
      <p:sp>
        <p:nvSpPr>
          <p:cNvPr id="467" name="Google Shape;467;p52"/>
          <p:cNvSpPr txBox="1"/>
          <p:nvPr>
            <p:ph idx="1" type="body"/>
          </p:nvPr>
        </p:nvSpPr>
        <p:spPr>
          <a:xfrm>
            <a:off x="457200" y="1447800"/>
            <a:ext cx="8229600" cy="4683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T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baseline="30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 the reflection about the y-axis, and T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baseline="30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 the reflection about the x-axis.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rgbClr val="0E01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00" u="none" cap="none" strike="noStrike">
                <a:solidFill>
                  <a:srgbClr val="0E01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 cap="none" strike="noStrike">
                <a:solidFill>
                  <a:srgbClr val="0E01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 cap="none" strike="noStrike">
                <a:solidFill>
                  <a:srgbClr val="0E01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◦</a:t>
            </a:r>
            <a:r>
              <a:rPr b="0" i="1" lang="en-US" sz="2200" u="none" cap="none" strike="noStrike">
                <a:solidFill>
                  <a:srgbClr val="0E01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 cap="none" strike="noStrike">
                <a:solidFill>
                  <a:srgbClr val="0E01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 cap="none" strike="noStrike">
                <a:solidFill>
                  <a:srgbClr val="0E01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)(x,y) = </a:t>
            </a:r>
            <a:r>
              <a:rPr b="0" i="1" lang="en-US" sz="2200" u="none" cap="none" strike="noStrike">
                <a:solidFill>
                  <a:srgbClr val="0E01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 cap="none" strike="noStrike">
                <a:solidFill>
                  <a:srgbClr val="0E01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 cap="none" strike="noStrike">
                <a:solidFill>
                  <a:srgbClr val="0E01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 -y) = (-x, -y)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rgbClr val="0E01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00" u="none" cap="none" strike="noStrike">
                <a:solidFill>
                  <a:srgbClr val="0E01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 cap="none" strike="noStrike">
                <a:solidFill>
                  <a:srgbClr val="0E01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 cap="none" strike="noStrike">
                <a:solidFill>
                  <a:srgbClr val="0E01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◦</a:t>
            </a:r>
            <a:r>
              <a:rPr b="0" i="1" lang="en-US" sz="2200" u="none" cap="none" strike="noStrike">
                <a:solidFill>
                  <a:srgbClr val="0E01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 cap="none" strike="noStrike">
                <a:solidFill>
                  <a:srgbClr val="0E01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 cap="none" strike="noStrike">
                <a:solidFill>
                  <a:srgbClr val="0E01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)(x,y) = </a:t>
            </a:r>
            <a:r>
              <a:rPr b="0" i="1" lang="en-US" sz="2200" u="none" cap="none" strike="noStrike">
                <a:solidFill>
                  <a:srgbClr val="0E01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 cap="none" strike="noStrike">
                <a:solidFill>
                  <a:srgbClr val="0E01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 cap="none" strike="noStrike">
                <a:solidFill>
                  <a:srgbClr val="0E01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(-x, y) = (-x, -y)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rgbClr val="0E01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called the</a:t>
            </a:r>
            <a:r>
              <a:rPr b="0" i="0" lang="en-US" sz="2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reflection about the origin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1" lang="en-US" sz="2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加圖4.2.9</a:t>
            </a:r>
            <a:endParaRPr/>
          </a:p>
          <a:p>
            <a:pPr indent="-241616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616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616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2095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8" name="Google Shape;468;p52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469" name="Google Shape;469;p52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470" name="Google Shape;470;p52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457200" y="277812"/>
            <a:ext cx="86868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Garamond"/>
              <a:buNone/>
            </a:pPr>
            <a:r>
              <a:rPr b="0" i="0" lang="en-US" sz="38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4-1 </a:t>
            </a:r>
            <a:r>
              <a:rPr b="0" i="0" lang="en-US" sz="36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Norm and Distance in Euclidean </a:t>
            </a:r>
            <a:r>
              <a:rPr b="0" i="1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36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-Space</a:t>
            </a:r>
            <a:endParaRPr/>
          </a:p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define the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Euclidean norm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(or Euclidean length) of a vector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(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baseline="-25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,u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baseline="-25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,…,u</a:t>
            </a:r>
            <a:r>
              <a:rPr b="0" baseline="-25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in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</a:t>
            </a:r>
            <a:endParaRPr/>
          </a:p>
          <a:p>
            <a:pPr indent="-235584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5584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Similarly, the Euclidean distance between the points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(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baseline="-25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,u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baseline="-25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,…,u</a:t>
            </a:r>
            <a:r>
              <a:rPr b="0" baseline="-25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and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(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baseline="-25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baseline="-25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,…,v</a:t>
            </a:r>
            <a:r>
              <a:rPr b="0" baseline="-25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in </a:t>
            </a:r>
            <a:r>
              <a:rPr b="1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defined by </a:t>
            </a:r>
            <a:endParaRPr/>
          </a:p>
          <a:p>
            <a:pPr indent="-235584" lvl="0" marL="342900" rtl="0" algn="l"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9350" y="2513012"/>
            <a:ext cx="4083050" cy="5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7800" y="4572000"/>
            <a:ext cx="6321425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3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476" name="Google Shape;476;p53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477" name="Google Shape;477;p53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478" name="Google Shape;478;p53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Garamond"/>
              <a:buNone/>
            </a:pPr>
            <a:r>
              <a:rPr b="0" i="0" lang="en-US" sz="38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 Compositions of Three or More   </a:t>
            </a:r>
            <a:br>
              <a:rPr b="0" i="0" lang="en-US" sz="38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0" i="0" lang="en-US" sz="38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      Linear Transformations</a:t>
            </a:r>
            <a:endParaRPr/>
          </a:p>
        </p:txBody>
      </p:sp>
      <p:sp>
        <p:nvSpPr>
          <p:cNvPr id="479" name="Google Shape;479;p53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the linear transformations</a:t>
            </a:r>
            <a:endParaRPr/>
          </a:p>
          <a:p>
            <a:pPr indent="-342900" lvl="0" marL="34290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    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  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define the composition  (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◦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◦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: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</a:t>
            </a:r>
            <a:endParaRPr/>
          </a:p>
          <a:p>
            <a:pPr indent="-342900" lvl="0" marL="34290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◦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◦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)(</a:t>
            </a:r>
            <a:r>
              <a:rPr b="1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: 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composition is a linear transformation and the standard matrix for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◦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◦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related to the standard matrices for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</a:t>
            </a:r>
            <a:endParaRPr/>
          </a:p>
          <a:p>
            <a:pPr indent="-342900" lvl="0" marL="34290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◦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◦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[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][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][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standard matrices for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denoted by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respectively, then we also have</a:t>
            </a:r>
            <a:endParaRPr/>
          </a:p>
          <a:p>
            <a:pPr indent="-342900" lvl="0" marL="34290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◦T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◦T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CBA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4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485" name="Google Shape;485;p54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486" name="Google Shape;486;p54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487" name="Google Shape;487;p54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4-2 Example 9</a:t>
            </a:r>
            <a:endParaRPr/>
          </a:p>
        </p:txBody>
      </p:sp>
      <p:sp>
        <p:nvSpPr>
          <p:cNvPr id="488" name="Google Shape;488;p54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the standard matrix for the linear operator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first 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rotates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vector counterclockwise about the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-axis through an angle 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then 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reflects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resulting vector about the 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yz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-plane, and then 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vector orthogonally onto the 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xy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-plane.</a:t>
            </a:r>
            <a:endParaRPr/>
          </a:p>
        </p:txBody>
      </p:sp>
      <p:pic>
        <p:nvPicPr>
          <p:cNvPr id="489" name="Google Shape;48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700" y="3359150"/>
            <a:ext cx="6270625" cy="10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00" y="4568825"/>
            <a:ext cx="8162925" cy="10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5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496" name="Google Shape;496;p55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497" name="Google Shape;497;p55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498" name="Google Shape;498;p55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Chapter Content</a:t>
            </a:r>
            <a:endParaRPr/>
          </a:p>
        </p:txBody>
      </p:sp>
      <p:sp>
        <p:nvSpPr>
          <p:cNvPr id="499" name="Google Shape;499;p55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Euclidean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-Space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Transformations from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Properties of Linear Transformations </a:t>
            </a:r>
            <a:r>
              <a:rPr b="0" i="1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b="0" i="1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Transformations and Polynomials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6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505" name="Google Shape;505;p56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506" name="Google Shape;506;p56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507" name="Google Shape;507;p56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4-3 </a:t>
            </a:r>
            <a:r>
              <a:rPr b="0" i="0" lang="en-US" sz="38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One-to-One Linear Transformations</a:t>
            </a:r>
            <a:endParaRPr/>
          </a:p>
        </p:txBody>
      </p:sp>
      <p:sp>
        <p:nvSpPr>
          <p:cNvPr id="508" name="Google Shape;508;p56"/>
          <p:cNvSpPr txBox="1"/>
          <p:nvPr>
            <p:ph idx="1" type="body"/>
          </p:nvPr>
        </p:nvSpPr>
        <p:spPr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linear transformation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said to be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one-to-one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if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maps distinct vectors (points) in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distinct vectors (points) in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1625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650"/>
              <a:buFont typeface="Noto Sans Symbols"/>
              <a:buNone/>
            </a:pPr>
            <a:r>
              <a:t/>
            </a:r>
            <a:endParaRPr b="0" i="0" sz="1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Remark: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is, for each vector 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range of a one-to-one linear transformation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there is exactly one vector 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such that  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94957" lvl="1" marL="669925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accent2"/>
              </a:buClr>
              <a:buSzPts val="480"/>
              <a:buFont typeface="Noto Sans Symbols"/>
              <a:buNone/>
            </a:pPr>
            <a:r>
              <a:t/>
            </a:r>
            <a:endParaRPr b="0" i="0" sz="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1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Rotation operator is one-to-one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Orthogonal projection operator is not one-to-one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7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514" name="Google Shape;514;p57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515" name="Google Shape;515;p57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516" name="Google Shape;516;p57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Theorem 4.3.1 (Equivalent Statements)</a:t>
            </a:r>
            <a:endParaRPr/>
          </a:p>
        </p:txBody>
      </p:sp>
      <p:sp>
        <p:nvSpPr>
          <p:cNvPr id="517" name="Google Shape;517;p57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an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×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matrix and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multiplication by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then the following statements are equivalent.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invertible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range of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❑"/>
            </a:pP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one-to-one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8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523" name="Google Shape;523;p58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524" name="Google Shape;524;p58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525" name="Google Shape;525;p58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4-3 Example 2 &amp; 3</a:t>
            </a:r>
            <a:endParaRPr/>
          </a:p>
        </p:txBody>
      </p:sp>
      <p:sp>
        <p:nvSpPr>
          <p:cNvPr id="526" name="Google Shape;526;p58"/>
          <p:cNvSpPr txBox="1"/>
          <p:nvPr>
            <p:ph idx="1" type="body"/>
          </p:nvPr>
        </p:nvSpPr>
        <p:spPr>
          <a:xfrm>
            <a:off x="457200" y="1219200"/>
            <a:ext cx="8229600" cy="4911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rotation operator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b="0" baseline="30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b="0" baseline="30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one-to-one 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standard matrix for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endParaRPr/>
          </a:p>
          <a:p>
            <a:pPr indent="-241616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is invertible since</a:t>
            </a:r>
            <a:endParaRPr/>
          </a:p>
          <a:p>
            <a:pPr indent="-241616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616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projection operator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b="0" baseline="30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b="0" baseline="30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one-to-one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standard matrix for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endParaRPr/>
          </a:p>
          <a:p>
            <a:pPr indent="-268287" lvl="2" marL="10223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8287" lvl="2" marL="10223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is invertible since det[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0</a:t>
            </a:r>
            <a:endParaRPr/>
          </a:p>
        </p:txBody>
      </p:sp>
      <p:pic>
        <p:nvPicPr>
          <p:cNvPr id="527" name="Google Shape;52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5800" y="1752600"/>
            <a:ext cx="2468562" cy="80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0" y="2971800"/>
            <a:ext cx="4543425" cy="80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6800" y="4648200"/>
            <a:ext cx="1654175" cy="1249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9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535" name="Google Shape;535;p59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536" name="Google Shape;536;p59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537" name="Google Shape;537;p59"/>
          <p:cNvSpPr txBox="1"/>
          <p:nvPr>
            <p:ph type="title"/>
          </p:nvPr>
        </p:nvSpPr>
        <p:spPr>
          <a:xfrm>
            <a:off x="381000" y="22860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Garamond"/>
              <a:buNone/>
            </a:pPr>
            <a:r>
              <a:rPr b="0" i="0" lang="en-US" sz="38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4-3 </a:t>
            </a:r>
            <a:r>
              <a:rPr b="0" i="0" lang="en-US" sz="36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Inverse of a One-to-One Linear Operator</a:t>
            </a:r>
            <a:endParaRPr/>
          </a:p>
        </p:txBody>
      </p:sp>
      <p:sp>
        <p:nvSpPr>
          <p:cNvPr id="538" name="Google Shape;538;p59"/>
          <p:cNvSpPr txBox="1"/>
          <p:nvPr>
            <p:ph idx="1" type="body"/>
          </p:nvPr>
        </p:nvSpPr>
        <p:spPr>
          <a:xfrm>
            <a:off x="228600" y="1219200"/>
            <a:ext cx="8686800" cy="4911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Suppose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one-to-one linear operator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⇒ The matrix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invertible.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⇒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itself a linear operator; it is called the </a:t>
            </a:r>
            <a:r>
              <a:rPr b="0" i="0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inverse of </a:t>
            </a:r>
            <a:r>
              <a:rPr b="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⇒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 =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AA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   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   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 =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⇒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◦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AA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   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◦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2095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image of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under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maps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back into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since</a:t>
            </a:r>
            <a:endParaRPr/>
          </a:p>
          <a:p>
            <a:pPr indent="-342900" lvl="0" marL="34290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 =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2095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a one-to-one linear operator on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written as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BatangChe"/>
                <a:ea typeface="BatangChe"/>
                <a:cs typeface="BatangChe"/>
                <a:sym typeface="BatangChe"/>
              </a:rPr>
              <a:t>,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then the inverse of the operator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denoted by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Thus, by the standard matrix, we have </a:t>
            </a:r>
            <a:r>
              <a:rPr b="0" i="0" lang="en-US" sz="2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b="0" i="1" lang="en-US" sz="2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30000" i="0" lang="en-US" sz="2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b="0" i="0" lang="en-US" sz="2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]=[</a:t>
            </a:r>
            <a:r>
              <a:rPr b="0" i="1" lang="en-US" sz="2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b="0" baseline="30000" i="0" lang="en-US" sz="2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0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544" name="Google Shape;544;p60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545" name="Google Shape;545;p60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546" name="Google Shape;546;p60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4-3 Example 4</a:t>
            </a:r>
            <a:endParaRPr/>
          </a:p>
        </p:txBody>
      </p:sp>
      <p:sp>
        <p:nvSpPr>
          <p:cNvPr id="547" name="Google Shape;547;p60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the operator that rotates each vector in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through the angle θ:</a:t>
            </a:r>
            <a:endParaRPr/>
          </a:p>
          <a:p>
            <a:pPr indent="-252095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Undo the effect of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means rotate each vector in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through the angle -θ. </a:t>
            </a:r>
            <a:endParaRPr/>
          </a:p>
          <a:p>
            <a:pPr indent="-252095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exactly what the operator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does: the standard matrix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</a:t>
            </a:r>
            <a:endParaRPr/>
          </a:p>
          <a:p>
            <a:pPr indent="-249237" lvl="1" marL="6699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9237" lvl="1" marL="6699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only difference is that the angle θ is replaced by -θ</a:t>
            </a:r>
            <a:endParaRPr/>
          </a:p>
        </p:txBody>
      </p:sp>
      <p:pic>
        <p:nvPicPr>
          <p:cNvPr id="548" name="Google Shape;54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8675" y="2041525"/>
            <a:ext cx="2422525" cy="7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7800" y="4265612"/>
            <a:ext cx="6234112" cy="795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1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555" name="Google Shape;555;p61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556" name="Google Shape;556;p61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557" name="Google Shape;557;p61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4-3 Example 5</a:t>
            </a:r>
            <a:endParaRPr/>
          </a:p>
        </p:txBody>
      </p:sp>
      <p:sp>
        <p:nvSpPr>
          <p:cNvPr id="558" name="Google Shape;558;p61"/>
          <p:cNvSpPr txBox="1"/>
          <p:nvPr>
            <p:ph idx="1" type="body"/>
          </p:nvPr>
        </p:nvSpPr>
        <p:spPr>
          <a:xfrm>
            <a:off x="304800" y="1295400"/>
            <a:ext cx="8382000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 that the linear operator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defined by the equations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w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x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w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is one-to-one, and find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30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baseline="-2500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Solution:</a:t>
            </a:r>
            <a:endParaRPr/>
          </a:p>
        </p:txBody>
      </p:sp>
      <p:pic>
        <p:nvPicPr>
          <p:cNvPr id="559" name="Google Shape;55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3352800"/>
            <a:ext cx="1657350" cy="70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3382962"/>
            <a:ext cx="1143000" cy="68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3012" y="3095625"/>
            <a:ext cx="2439987" cy="125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0050" y="4217987"/>
            <a:ext cx="4241800" cy="12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4650" y="5576887"/>
            <a:ext cx="3384550" cy="534987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1"/>
          <p:cNvSpPr/>
          <p:nvPr/>
        </p:nvSpPr>
        <p:spPr>
          <a:xfrm>
            <a:off x="5715000" y="3611562"/>
            <a:ext cx="4572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5" name="Google Shape;565;p61"/>
          <p:cNvSpPr/>
          <p:nvPr/>
        </p:nvSpPr>
        <p:spPr>
          <a:xfrm>
            <a:off x="3810000" y="3611562"/>
            <a:ext cx="4572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6" name="Google Shape;566;p61"/>
          <p:cNvSpPr/>
          <p:nvPr/>
        </p:nvSpPr>
        <p:spPr>
          <a:xfrm>
            <a:off x="990600" y="4719637"/>
            <a:ext cx="4572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7" name="Google Shape;567;p61"/>
          <p:cNvSpPr/>
          <p:nvPr/>
        </p:nvSpPr>
        <p:spPr>
          <a:xfrm>
            <a:off x="990600" y="5729287"/>
            <a:ext cx="4572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2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573" name="Google Shape;573;p62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574" name="Google Shape;574;p62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575" name="Google Shape;575;p62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Theorem 4.3.2 </a:t>
            </a:r>
            <a:b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0" i="0" lang="en-US" sz="40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(Properties of Linear Transformations)</a:t>
            </a:r>
            <a:endParaRPr/>
          </a:p>
        </p:txBody>
      </p:sp>
      <p:sp>
        <p:nvSpPr>
          <p:cNvPr id="576" name="Google Shape;576;p62"/>
          <p:cNvSpPr txBox="1"/>
          <p:nvPr>
            <p:ph idx="1" type="body"/>
          </p:nvPr>
        </p:nvSpPr>
        <p:spPr>
          <a:xfrm>
            <a:off x="457200" y="1752600"/>
            <a:ext cx="8458200" cy="437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transformation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linear if and only if the following relationships hold for all vectors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every scalar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cT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2095" lvl="0" marL="342900" rtl="0" algn="l"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4-1 </a:t>
            </a: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Example 3</a:t>
            </a:r>
            <a:endParaRPr/>
          </a:p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(1,3,-2,7) and 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(0,7,2,2), then in the Euclidean space </a:t>
            </a:r>
            <a:r>
              <a:rPr b="0" i="1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2095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2743200"/>
            <a:ext cx="5807075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3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Theorem 4.3.3</a:t>
            </a:r>
            <a:b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/>
          </a:p>
        </p:txBody>
      </p:sp>
      <p:sp>
        <p:nvSpPr>
          <p:cNvPr id="582" name="Google Shape;582;p63"/>
          <p:cNvSpPr txBox="1"/>
          <p:nvPr>
            <p:ph idx="1" type="body"/>
          </p:nvPr>
        </p:nvSpPr>
        <p:spPr>
          <a:xfrm>
            <a:off x="457200" y="1219200"/>
            <a:ext cx="8382000" cy="4911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r>
              <a:rPr b="0" baseline="30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linear transformation, and 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0" baseline="-25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0" baseline="-25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the </a:t>
            </a:r>
            <a:r>
              <a:rPr b="0" i="0" lang="en-US" sz="24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basis </a:t>
            </a:r>
            <a:r>
              <a:rPr b="0" i="0" lang="en-US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vectors for </a:t>
            </a:r>
            <a:r>
              <a:rPr b="0" i="1" lang="en-US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then the </a:t>
            </a:r>
            <a:r>
              <a:rPr b="0" i="0" lang="en-US" sz="24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matrix </a:t>
            </a:r>
            <a:r>
              <a:rPr b="0" i="0" lang="en-US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b="0" i="1" lang="en-US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        </a:t>
            </a:r>
            <a:r>
              <a:rPr b="0" i="1" lang="en-US" sz="24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[</a:t>
            </a:r>
            <a:r>
              <a:rPr b="0" i="1" lang="en-US" sz="24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4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[</a:t>
            </a:r>
            <a:r>
              <a:rPr b="0" i="1" lang="en-US" sz="24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4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4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0" baseline="-25000" i="0" lang="en-US" sz="24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4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| </a:t>
            </a:r>
            <a:r>
              <a:rPr b="0" i="1" lang="en-US" sz="24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4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4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0" baseline="-25000" i="0" lang="en-US" sz="24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| … | </a:t>
            </a:r>
            <a:r>
              <a:rPr b="0" i="1" lang="en-US" sz="24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4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4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0" baseline="-25000" i="1" lang="en-US" sz="24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)]</a:t>
            </a:r>
            <a:endParaRPr b="0" i="0" sz="2400" u="none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384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None/>
            </a:pPr>
            <a:r>
              <a:t/>
            </a:r>
            <a:endParaRPr b="0" i="0" sz="2400" u="none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3" name="Google Shape;583;p63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584" name="Google Shape;584;p63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585" name="Google Shape;585;p63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4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591" name="Google Shape;591;p64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592" name="Google Shape;592;p64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593" name="Google Shape;593;p64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Garamond"/>
              <a:buNone/>
            </a:pPr>
            <a:r>
              <a:rPr b="0" i="0" lang="en-US" sz="38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4-3 Example 6 </a:t>
            </a:r>
            <a:br>
              <a:rPr b="0" i="0" lang="en-US" sz="38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0" i="0" lang="en-US" sz="36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(Standard Matrix for a Projection Operator)</a:t>
            </a:r>
            <a:endParaRPr/>
          </a:p>
        </p:txBody>
      </p:sp>
      <p:sp>
        <p:nvSpPr>
          <p:cNvPr id="594" name="Google Shape;594;p64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 the line in the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xy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-plane that passes through the origin and makes an angle θ with the positive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-axis, where 0 ≤ θ ≤ π. Let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T: R</a:t>
            </a:r>
            <a:r>
              <a:rPr b="0" baseline="30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a linear operator that maps each vector into orthogonal projection on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the standard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matrix for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1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the orthogonal projection of </a:t>
            </a:r>
            <a:b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vector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(1,5) onto the line </a:t>
            </a:r>
            <a:b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through the origin that makes an </a:t>
            </a:r>
            <a:b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angle of θ = π/6 with the positive </a:t>
            </a:r>
            <a:b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-axis.</a:t>
            </a:r>
            <a:endParaRPr/>
          </a:p>
        </p:txBody>
      </p:sp>
      <p:pic>
        <p:nvPicPr>
          <p:cNvPr id="595" name="Google Shape;59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3037" y="3327400"/>
            <a:ext cx="3419475" cy="2787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5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601" name="Google Shape;601;p65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602" name="Google Shape;602;p65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603" name="Google Shape;603;p65"/>
          <p:cNvSpPr txBox="1"/>
          <p:nvPr>
            <p:ph type="title"/>
          </p:nvPr>
        </p:nvSpPr>
        <p:spPr>
          <a:xfrm>
            <a:off x="457200" y="277812"/>
            <a:ext cx="8229600" cy="788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4-3 Example 6 (continue) </a:t>
            </a:r>
            <a:endParaRPr/>
          </a:p>
        </p:txBody>
      </p:sp>
      <p:sp>
        <p:nvSpPr>
          <p:cNvPr id="604" name="Google Shape;604;p65"/>
          <p:cNvSpPr txBox="1"/>
          <p:nvPr>
            <p:ph idx="1" type="body"/>
          </p:nvPr>
        </p:nvSpPr>
        <p:spPr>
          <a:xfrm>
            <a:off x="457200" y="1371600"/>
            <a:ext cx="8229600" cy="4759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standard matrix for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be written as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b="0" i="0" lang="en-US" sz="2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b="0" i="1" lang="en-US" sz="2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[</a:t>
            </a:r>
            <a:r>
              <a:rPr b="0" i="1" lang="en-US" sz="2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0" baseline="-25000" i="0" lang="en-US" sz="2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| </a:t>
            </a:r>
            <a:r>
              <a:rPr b="0" i="1" lang="en-US" sz="2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0" baseline="-25000" i="0" lang="en-US" sz="2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)]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</a:pP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the case 0 ≤ θ ≤ π/2.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0" baseline="-2500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)|| = cos θ</a:t>
            </a:r>
            <a:endParaRPr b="0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2095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2095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37" lvl="1" marL="6699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0" baseline="-2500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)|| = sin θ</a:t>
            </a:r>
            <a:endParaRPr/>
          </a:p>
        </p:txBody>
      </p:sp>
      <p:pic>
        <p:nvPicPr>
          <p:cNvPr id="605" name="Google Shape;60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4362" y="3195637"/>
            <a:ext cx="3373437" cy="79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9275" y="4419600"/>
            <a:ext cx="3675062" cy="80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0200" y="5386387"/>
            <a:ext cx="2714625" cy="757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3784600"/>
            <a:ext cx="2286000" cy="2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8400" y="1782762"/>
            <a:ext cx="2286000" cy="1862137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5"/>
          <p:cNvSpPr/>
          <p:nvPr/>
        </p:nvSpPr>
        <p:spPr>
          <a:xfrm>
            <a:off x="1219200" y="3465512"/>
            <a:ext cx="4572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1" name="Google Shape;611;p65"/>
          <p:cNvSpPr/>
          <p:nvPr/>
        </p:nvSpPr>
        <p:spPr>
          <a:xfrm>
            <a:off x="1227137" y="4687887"/>
            <a:ext cx="4572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2" name="Google Shape;612;p65"/>
          <p:cNvSpPr/>
          <p:nvPr/>
        </p:nvSpPr>
        <p:spPr>
          <a:xfrm>
            <a:off x="914400" y="5638800"/>
            <a:ext cx="4572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6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618" name="Google Shape;618;p66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619" name="Google Shape;619;p66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620" name="Google Shape;620;p66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4-3 Example 6 (continue) </a:t>
            </a:r>
            <a:endParaRPr/>
          </a:p>
        </p:txBody>
      </p:sp>
      <p:sp>
        <p:nvSpPr>
          <p:cNvPr id="621" name="Google Shape;621;p66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sin (π/6) = 1/2  and cos (π/6)  =      /2, it follows from part (a) that the standard matrix for this projection operator is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Thus,</a:t>
            </a:r>
            <a:endParaRPr/>
          </a:p>
        </p:txBody>
      </p:sp>
      <p:pic>
        <p:nvPicPr>
          <p:cNvPr id="622" name="Google Shape;62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150" y="16129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8400" y="2825750"/>
            <a:ext cx="2422525" cy="10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1850" y="4010025"/>
            <a:ext cx="490855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838200"/>
            <a:ext cx="2714625" cy="757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147" name="Google Shape;147;p19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48" name="Google Shape;148;p19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Theorem </a:t>
            </a: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4.1.3 </a:t>
            </a:r>
            <a:b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(Cauchy-Schwarz Inequality in </a:t>
            </a:r>
            <a:r>
              <a:rPr b="0" i="1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R</a:t>
            </a:r>
            <a:r>
              <a:rPr b="0" baseline="30000" i="1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n</a:t>
            </a: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)</a:t>
            </a:r>
            <a:endParaRPr/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457200" y="1981200"/>
            <a:ext cx="8229600" cy="414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(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baseline="-25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,u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baseline="-25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,…,u</a:t>
            </a:r>
            <a:r>
              <a:rPr b="0" baseline="-25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and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(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baseline="-25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</a:t>
            </a:r>
            <a:r>
              <a:rPr b="0" baseline="-25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baseline="-25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,…,v</a:t>
            </a:r>
            <a:r>
              <a:rPr b="0" baseline="-25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are vectors in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then 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≤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|| 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|| || v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||</a:t>
            </a:r>
            <a:endParaRPr b="0" i="0" sz="26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5584" lvl="0" marL="342900" rtl="0" algn="l"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t/>
            </a:r>
            <a:endParaRPr b="0" i="0" sz="26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Theorem </a:t>
            </a: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4.1.4 </a:t>
            </a:r>
            <a:b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(Properties of Length in </a:t>
            </a:r>
            <a:r>
              <a:rPr b="0" i="1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R</a:t>
            </a:r>
            <a:r>
              <a:rPr b="0" baseline="30000" i="1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n</a:t>
            </a: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)</a:t>
            </a:r>
            <a:b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/>
          </a:p>
        </p:txBody>
      </p:sp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457200" y="1905000"/>
            <a:ext cx="8229600" cy="4225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vectors in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any scalar, then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 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|| ≥  0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|| =  0 if and only if 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</a:t>
            </a:r>
            <a:r>
              <a:rPr b="0" i="1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|| = | </a:t>
            </a:r>
            <a:r>
              <a:rPr b="0" i="1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||| 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|| </a:t>
            </a:r>
            <a:endParaRPr/>
          </a:p>
          <a:p>
            <a:pPr indent="-325437" lvl="1" marL="66992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 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|| ≤ || 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|| + || 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||		(Triangle inequality)</a:t>
            </a:r>
            <a:endParaRPr/>
          </a:p>
          <a:p>
            <a:pPr indent="-252095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  <p:sp>
        <p:nvSpPr>
          <p:cNvPr id="166" name="Google Shape;166;p21"/>
          <p:cNvSpPr txBox="1"/>
          <p:nvPr>
            <p:ph type="title"/>
          </p:nvPr>
        </p:nvSpPr>
        <p:spPr>
          <a:xfrm>
            <a:off x="457200" y="277812"/>
            <a:ext cx="8229600" cy="1246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Theorem 4.1.5 </a:t>
            </a:r>
            <a:b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(Properties of Distance in </a:t>
            </a:r>
            <a:r>
              <a:rPr b="0" i="1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R</a:t>
            </a:r>
            <a:r>
              <a:rPr b="0" baseline="30000" i="1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n</a:t>
            </a: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)</a:t>
            </a:r>
            <a:b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/>
          </a:p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457200" y="1752600"/>
            <a:ext cx="8229600" cy="437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vectors in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any scalar, then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u, v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≥  0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u, v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 0  if and only if 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= v</a:t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u, v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v, u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u, v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≤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u, w 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</a:t>
            </a:r>
            <a:r>
              <a:rPr b="0" i="1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w, v</a:t>
            </a:r>
            <a:r>
              <a:rPr b="0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	(Triangle inequality)</a:t>
            </a:r>
            <a:endParaRPr/>
          </a:p>
          <a:p>
            <a:pPr indent="-252095" lvl="0" marL="342900" rtl="0" algn="l">
              <a:spcBef>
                <a:spcPts val="440"/>
              </a:spcBef>
              <a:spcAft>
                <a:spcPts val="0"/>
              </a:spcAft>
              <a:buSzPts val="1430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Theorem 4.1.6</a:t>
            </a:r>
            <a:b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/>
          </a:p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457200" y="1219200"/>
            <a:ext cx="8229600" cy="4911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b="1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vectors in </a:t>
            </a:r>
            <a:r>
              <a:rPr b="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baseline="3000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</a:t>
            </a:r>
            <a:r>
              <a:rPr b="0" i="0" lang="en-US" sz="2600" u="none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 </a:t>
            </a:r>
            <a:r>
              <a:rPr b="0"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Euclidean inner product, then   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· v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¼ || 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||</a:t>
            </a:r>
            <a:r>
              <a:rPr b="0" baseline="3000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600" u="none">
                <a:solidFill>
                  <a:srgbClr val="FF0000"/>
                </a:solidFill>
                <a:latin typeface="PMingLiu"/>
                <a:ea typeface="PMingLiu"/>
                <a:cs typeface="PMingLiu"/>
                <a:sym typeface="PMingLiu"/>
              </a:rPr>
              <a:t>–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¼ || 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i="0" lang="en-US" sz="2600" u="none">
                <a:solidFill>
                  <a:srgbClr val="FF0000"/>
                </a:solidFill>
                <a:latin typeface="PMingLiu"/>
                <a:ea typeface="PMingLiu"/>
                <a:cs typeface="PMingLiu"/>
                <a:sym typeface="PMingLiu"/>
              </a:rPr>
              <a:t>–</a:t>
            </a:r>
            <a:r>
              <a:rPr b="1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||</a:t>
            </a:r>
            <a:r>
              <a:rPr b="0" baseline="30000" i="0" lang="en-US" sz="2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0" i="0" sz="26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5584" lvl="0" marL="3429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None/>
            </a:pPr>
            <a:r>
              <a:t/>
            </a:r>
            <a:endParaRPr b="0" i="0" sz="26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</a:t>
            </a:r>
            <a:endParaRPr/>
          </a:p>
        </p:txBody>
      </p:sp>
      <p:sp>
        <p:nvSpPr>
          <p:cNvPr id="175" name="Google Shape;175;p22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r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Elementary Linear Algebra</a:t>
            </a:r>
            <a:endParaRPr/>
          </a:p>
        </p:txBody>
      </p:sp>
      <p:sp>
        <p:nvSpPr>
          <p:cNvPr id="176" name="Google Shape;176;p22"/>
          <p:cNvSpPr txBox="1"/>
          <p:nvPr/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